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7" r:id="rId2"/>
    <p:sldId id="268" r:id="rId3"/>
    <p:sldId id="258" r:id="rId4"/>
    <p:sldId id="269" r:id="rId5"/>
    <p:sldId id="272" r:id="rId6"/>
    <p:sldId id="277" r:id="rId7"/>
    <p:sldId id="273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5" r:id="rId16"/>
    <p:sldId id="288" r:id="rId17"/>
    <p:sldId id="289" r:id="rId18"/>
    <p:sldId id="276" r:id="rId19"/>
    <p:sldId id="291" r:id="rId20"/>
    <p:sldId id="292" r:id="rId21"/>
    <p:sldId id="293" r:id="rId22"/>
    <p:sldId id="294" r:id="rId23"/>
    <p:sldId id="295" r:id="rId24"/>
    <p:sldId id="296" r:id="rId25"/>
    <p:sldId id="275" r:id="rId26"/>
    <p:sldId id="297" r:id="rId27"/>
    <p:sldId id="298" r:id="rId28"/>
    <p:sldId id="300" r:id="rId29"/>
    <p:sldId id="299" r:id="rId30"/>
    <p:sldId id="301" r:id="rId31"/>
    <p:sldId id="302" r:id="rId32"/>
    <p:sldId id="303" r:id="rId33"/>
    <p:sldId id="304" r:id="rId34"/>
    <p:sldId id="3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01" autoAdjust="0"/>
    <p:restoredTop sz="88852" autoAdjust="0"/>
  </p:normalViewPr>
  <p:slideViewPr>
    <p:cSldViewPr snapToGrid="0">
      <p:cViewPr varScale="1">
        <p:scale>
          <a:sx n="87" d="100"/>
          <a:sy n="87" d="100"/>
        </p:scale>
        <p:origin x="108" y="1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EC2A3-829C-4180-A095-7FA83D308BE8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2FCDF-1F5F-4578-B637-525EC796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1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8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9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14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https://portswigger.net/web-security/cross-site-scripting/cheat-sheet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36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57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27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73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916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8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22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7edaa0f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7edaa0f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51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31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41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06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64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715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80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173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1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1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3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99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496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427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5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5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1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91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18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0e490e0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0e490e0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7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075A-9D60-4BB7-BDA4-C9EF2A342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0A6D7-4E0F-4C1E-9633-99D60FF2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2AE0-1CB0-4A15-BB9C-DD0CAFEA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4AA41-0C9F-4EBA-9121-55D4F591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9638-21EA-401B-8750-2C79835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A8F1-4FF1-44D8-B552-91A0259D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A9D0D-E97B-4423-9EF6-3907881DB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2FD3-ED26-47EA-9434-72AADFA2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EBA9D-2356-4CBA-8CA2-31093EA1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33A9-0686-48A5-BDA4-792B38EE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2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EB6CD-5C5E-4D1F-8640-1271F54AC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1D9F9-8D16-444B-8DD0-F446CDE6C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509A1-01A7-4C97-9951-DC4C8117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A49E2-85F9-4861-BE91-D8B80F59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3CBF8-F151-44B0-8913-A10D6DE7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96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226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1" name="Google Shape;11;p2"/>
          <p:cNvGrpSpPr/>
          <p:nvPr/>
        </p:nvGrpSpPr>
        <p:grpSpPr>
          <a:xfrm>
            <a:off x="270385" y="226383"/>
            <a:ext cx="361255" cy="766372"/>
            <a:chOff x="5611100" y="1755150"/>
            <a:chExt cx="446950" cy="738600"/>
          </a:xfrm>
        </p:grpSpPr>
        <p:sp>
          <p:nvSpPr>
            <p:cNvPr id="12" name="Google Shape;12;p2"/>
            <p:cNvSpPr/>
            <p:nvPr/>
          </p:nvSpPr>
          <p:spPr>
            <a:xfrm>
              <a:off x="561110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97375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8365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7307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947C-1D12-4DBF-AB71-D814F928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42E0-2347-46D2-A46A-BF7FC343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4441-C0B8-4F09-97E2-F6E259A6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766CE-9DA6-4A9A-8D7B-29C29E2A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8A482-80E0-4FAF-8811-E74CD035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4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3AF7-308C-44AE-96C0-13FD5560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BD5C-D761-4664-B0E4-DC938CD6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EF73-5A20-490E-AD3B-08ADB9BE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142E-0BE5-4BDC-80DA-B74DCE70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26A04-A04A-4F0A-94E5-D9C3B981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661-458B-4699-871D-081D8993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4C86-5FDE-4A92-A1DD-859C730A1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3B396-4F26-453E-AC32-837A0029F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D6977-95FB-45FB-A687-D8CF9E02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1213F-C72B-4501-B9BB-1FF4F37E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94517-A7D7-4FFF-868C-B99627ED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5BEC-8461-4296-9DD8-D530E9BA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6794-1537-4F1F-A8E3-25D6ACC7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BF140-89C4-4E3E-A4D1-157C6EF25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936DC-7F87-4E16-A17B-E30005F76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E03FE-7949-4C3D-B8F9-46A622BD1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1B9E8-9481-47D5-8AE1-213F5EF6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C30FA-FCC9-48F8-84A8-2C5BAAA0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89E4F-3957-4330-9A3E-892004F3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E084-762F-4B27-96CD-46FE3D74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B2A3F-D4A0-4D61-A232-BD435F9F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400E-400B-4F7F-8F3A-F5A9A6C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40077-A7BE-4DFC-B593-0C04C594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C2D42-50B4-48D6-96A9-5B82A3ED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CE424-45B2-4318-9CB9-5FA97F64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0B81-7CC6-4EF4-9BF6-B7DD216A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72B1-1670-455A-8B3B-D6D3C9EB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8155D-CF95-4458-888B-C9E6F6CB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754F3-A130-4271-A6AF-D51001863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99E0F-1BBD-4EA2-A132-759F329D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79232-4CA5-40FD-89A7-C316C069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73A2B-A41A-40DD-81E8-7A74438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5712-5174-4F8C-9D72-DF128833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719B7-B552-495E-8A88-6530F83EF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11F09-AD01-4362-B0A2-0AC9F737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ED7A5-EEEB-4F55-9110-B5AADA8A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BF272-EEFD-48D8-9F80-6A3B3847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6322C-BD87-48F2-B64E-077E1562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FAD5A-183B-4C78-B786-54963882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0DFAD-0021-4FCB-99EC-6DC4D5459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14DD2-E2A7-42E7-AE15-AA363D610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C7E28-23D4-4DDF-A450-B033A1B19909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896A-6BB0-4BBA-B1ED-7CD19EAE6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0BBDD-3B2A-42F5-A1A2-18E7A2339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6DA7-CA8F-49CA-8E77-F54BA0E90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00832" y="2704968"/>
            <a:ext cx="652308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600" b="1" dirty="0">
                <a:latin typeface="Helvetica Neue"/>
                <a:ea typeface="Helvetica Neue"/>
                <a:cs typeface="Helvetica Neue"/>
                <a:sym typeface="Helvetica Neue"/>
              </a:rPr>
              <a:t>S&amp;I Lab </a:t>
            </a:r>
          </a:p>
          <a:p>
            <a:r>
              <a:rPr lang="en" sz="3600" b="1" dirty="0">
                <a:latin typeface="Helvetica Neue"/>
                <a:ea typeface="Helvetica Neue"/>
                <a:cs typeface="Helvetica Neue"/>
                <a:sym typeface="Helvetica Neue"/>
              </a:rPr>
              <a:t>Cross Site Scripting (XSS)</a:t>
            </a:r>
            <a:endParaRPr sz="3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sz="2400" dirty="0"/>
          </a:p>
          <a:p>
            <a:r>
              <a:rPr lang="en" sz="2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Sangwook Yun</a:t>
            </a:r>
            <a:endParaRPr sz="24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4839567" y="2515810"/>
            <a:ext cx="361255" cy="766372"/>
            <a:chOff x="5611100" y="1755150"/>
            <a:chExt cx="446950" cy="738600"/>
          </a:xfrm>
        </p:grpSpPr>
        <p:sp>
          <p:nvSpPr>
            <p:cNvPr id="56" name="Google Shape;56;p13"/>
            <p:cNvSpPr/>
            <p:nvPr/>
          </p:nvSpPr>
          <p:spPr>
            <a:xfrm>
              <a:off x="561110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797375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98365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15180" r="18064"/>
          <a:stretch/>
        </p:blipFill>
        <p:spPr>
          <a:xfrm>
            <a:off x="1492800" y="1380951"/>
            <a:ext cx="3085203" cy="26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8133C-6477-4080-9F2E-6FE29F87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299865"/>
            <a:ext cx="11574490" cy="4258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C17FB-EFD6-4F53-BCE0-538B5BBC38D4}"/>
              </a:ext>
            </a:extLst>
          </p:cNvPr>
          <p:cNvSpPr txBox="1"/>
          <p:nvPr/>
        </p:nvSpPr>
        <p:spPr>
          <a:xfrm>
            <a:off x="857793" y="5792496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“First step is to find potential source where we can inject our XSS payload”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B8B98E-92F0-47B1-90FF-38C3D1DEAEC6}"/>
              </a:ext>
            </a:extLst>
          </p:cNvPr>
          <p:cNvCxnSpPr/>
          <p:nvPr/>
        </p:nvCxnSpPr>
        <p:spPr>
          <a:xfrm>
            <a:off x="3706586" y="3208564"/>
            <a:ext cx="6604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3A5A42-30F0-414D-BCCD-B7C45C0AE2E2}"/>
              </a:ext>
            </a:extLst>
          </p:cNvPr>
          <p:cNvCxnSpPr/>
          <p:nvPr/>
        </p:nvCxnSpPr>
        <p:spPr>
          <a:xfrm>
            <a:off x="2638424" y="3616779"/>
            <a:ext cx="6604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6BDB2D94-EF80-42B2-9B11-8D159DDB7FC3}"/>
              </a:ext>
            </a:extLst>
          </p:cNvPr>
          <p:cNvSpPr/>
          <p:nvPr/>
        </p:nvSpPr>
        <p:spPr>
          <a:xfrm>
            <a:off x="8645979" y="2506438"/>
            <a:ext cx="400050" cy="51434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1B7847A-5EF7-4174-9674-3776DF525039}"/>
              </a:ext>
            </a:extLst>
          </p:cNvPr>
          <p:cNvSpPr/>
          <p:nvPr/>
        </p:nvSpPr>
        <p:spPr>
          <a:xfrm rot="10800000">
            <a:off x="8645979" y="3767822"/>
            <a:ext cx="400050" cy="51434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FB956-859B-4556-83D7-50463537B0DA}"/>
              </a:ext>
            </a:extLst>
          </p:cNvPr>
          <p:cNvSpPr txBox="1"/>
          <p:nvPr/>
        </p:nvSpPr>
        <p:spPr>
          <a:xfrm>
            <a:off x="8433968" y="206954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979DE-4429-43E9-B0F2-15F9994D2332}"/>
              </a:ext>
            </a:extLst>
          </p:cNvPr>
          <p:cNvSpPr txBox="1"/>
          <p:nvPr/>
        </p:nvSpPr>
        <p:spPr>
          <a:xfrm>
            <a:off x="8554097" y="43318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Sink</a:t>
            </a:r>
          </a:p>
        </p:txBody>
      </p:sp>
      <p:sp>
        <p:nvSpPr>
          <p:cNvPr id="13" name="Google Shape;86;p16">
            <a:extLst>
              <a:ext uri="{FF2B5EF4-FFF2-40B4-BE49-F238E27FC236}">
                <a16:creationId xmlns:a16="http://schemas.microsoft.com/office/drawing/2014/main" id="{F4539C4D-725F-4E53-8C8B-EE3E32A91D11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3702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C17FB-EFD6-4F53-BCE0-538B5BBC38D4}"/>
              </a:ext>
            </a:extLst>
          </p:cNvPr>
          <p:cNvSpPr txBox="1"/>
          <p:nvPr/>
        </p:nvSpPr>
        <p:spPr>
          <a:xfrm>
            <a:off x="923203" y="1212332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&lt;script&gt;alert(‘DOM XSS’)&lt;/script&gt;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36E59-A7CA-48B5-93D4-432E5A01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3" y="1863337"/>
            <a:ext cx="8237126" cy="1843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EE33D-99D4-4E35-8A76-809759B35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"/>
          <a:stretch/>
        </p:blipFill>
        <p:spPr>
          <a:xfrm>
            <a:off x="923201" y="4487224"/>
            <a:ext cx="8237125" cy="1997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0F0C5B-9A11-4556-8CC5-9BF7D32F15D1}"/>
              </a:ext>
            </a:extLst>
          </p:cNvPr>
          <p:cNvSpPr txBox="1"/>
          <p:nvPr/>
        </p:nvSpPr>
        <p:spPr>
          <a:xfrm>
            <a:off x="923202" y="3723485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&lt;script&gt;alert(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document.cookie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)&lt;/script&gt;</a:t>
            </a:r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34A48584-7976-4A01-AB9C-208DEF1A6ADE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650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024A4F13-4791-4B67-8597-580C5477865B}"/>
              </a:ext>
            </a:extLst>
          </p:cNvPr>
          <p:cNvSpPr txBox="1"/>
          <p:nvPr/>
        </p:nvSpPr>
        <p:spPr>
          <a:xfrm>
            <a:off x="8043929" y="336922"/>
            <a:ext cx="39127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49F18-D86E-4064-B937-BF9A13ED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52" y="1704734"/>
            <a:ext cx="8458602" cy="3895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1C4BA-BFD7-4536-8776-437C9686D37A}"/>
              </a:ext>
            </a:extLst>
          </p:cNvPr>
          <p:cNvSpPr txBox="1"/>
          <p:nvPr/>
        </p:nvSpPr>
        <p:spPr>
          <a:xfrm>
            <a:off x="2645772" y="5767940"/>
            <a:ext cx="6473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“There are several ways to execute payload”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D852401-A912-4FDE-B4A6-77F44B548FBF}"/>
              </a:ext>
            </a:extLst>
          </p:cNvPr>
          <p:cNvSpPr/>
          <p:nvPr/>
        </p:nvSpPr>
        <p:spPr>
          <a:xfrm rot="5400000">
            <a:off x="5738130" y="3694338"/>
            <a:ext cx="405493" cy="495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99B3C-8ECA-4D38-98A7-F35CD072DC42}"/>
              </a:ext>
            </a:extLst>
          </p:cNvPr>
          <p:cNvSpPr txBox="1"/>
          <p:nvPr/>
        </p:nvSpPr>
        <p:spPr>
          <a:xfrm>
            <a:off x="6521190" y="3757322"/>
            <a:ext cx="35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Block executing &lt;script&gt;…&lt;/script&gt;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36478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024A4F13-4791-4B67-8597-580C5477865B}"/>
              </a:ext>
            </a:extLst>
          </p:cNvPr>
          <p:cNvSpPr txBox="1"/>
          <p:nvPr/>
        </p:nvSpPr>
        <p:spPr>
          <a:xfrm>
            <a:off x="8043929" y="336922"/>
            <a:ext cx="39127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C1DEF-CD5D-4225-A6D5-48145D2F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5686"/>
            <a:ext cx="12192000" cy="53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C17FB-EFD6-4F53-BCE0-538B5BBC38D4}"/>
              </a:ext>
            </a:extLst>
          </p:cNvPr>
          <p:cNvSpPr txBox="1"/>
          <p:nvPr/>
        </p:nvSpPr>
        <p:spPr>
          <a:xfrm>
            <a:off x="923203" y="1212332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&lt;/select&gt;&lt;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src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=x </a:t>
            </a:r>
            <a:r>
              <a:rPr lang="en-US" sz="2400" b="1" dirty="0" err="1">
                <a:solidFill>
                  <a:srgbClr val="000000"/>
                </a:solidFill>
                <a:latin typeface="roboto" panose="02000000000000000000" pitchFamily="2" charset="0"/>
              </a:rPr>
              <a:t>onerror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=alert(“1”)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1B4B92-B057-4310-9743-F423319B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4" y="1931254"/>
            <a:ext cx="8144563" cy="237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62BC4-0A85-40C0-8AE4-E5D4EFDBC05F}"/>
              </a:ext>
            </a:extLst>
          </p:cNvPr>
          <p:cNvSpPr txBox="1"/>
          <p:nvPr/>
        </p:nvSpPr>
        <p:spPr>
          <a:xfrm>
            <a:off x="857793" y="4442407"/>
            <a:ext cx="1061302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&lt;/select&gt;&lt;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svg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onload=alert(‘XSS’)&gt;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&lt;/select&gt;&lt;body onload=alert(‘XSS’)&gt;</a:t>
            </a:r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E4B9482F-1653-42C6-938D-08042FA6EDDE}"/>
              </a:ext>
            </a:extLst>
          </p:cNvPr>
          <p:cNvSpPr txBox="1"/>
          <p:nvPr/>
        </p:nvSpPr>
        <p:spPr>
          <a:xfrm>
            <a:off x="8043929" y="336922"/>
            <a:ext cx="39127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469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024A4F13-4791-4B67-8597-580C5477865B}"/>
              </a:ext>
            </a:extLst>
          </p:cNvPr>
          <p:cNvSpPr txBox="1"/>
          <p:nvPr/>
        </p:nvSpPr>
        <p:spPr>
          <a:xfrm>
            <a:off x="8043929" y="336922"/>
            <a:ext cx="39127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High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A92C3-51A9-4C29-883C-435CE373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082" y="1594759"/>
            <a:ext cx="614448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C17FB-EFD6-4F53-BCE0-538B5BBC38D4}"/>
              </a:ext>
            </a:extLst>
          </p:cNvPr>
          <p:cNvSpPr txBox="1"/>
          <p:nvPr/>
        </p:nvSpPr>
        <p:spPr>
          <a:xfrm>
            <a:off x="923203" y="1212332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English&amp;&lt;/select&gt;&lt;</a:t>
            </a:r>
            <a:r>
              <a:rPr lang="en-US" sz="2400" b="1" dirty="0" err="1">
                <a:solidFill>
                  <a:srgbClr val="000000"/>
                </a:solidFill>
                <a:latin typeface="roboto" panose="02000000000000000000" pitchFamily="2" charset="0"/>
              </a:rPr>
              <a:t>Svg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 Onload=alert(‘</a:t>
            </a:r>
            <a:r>
              <a:rPr lang="en-US" sz="2400" b="1" dirty="0" err="1">
                <a:solidFill>
                  <a:srgbClr val="000000"/>
                </a:solidFill>
                <a:latin typeface="roboto" panose="02000000000000000000" pitchFamily="2" charset="0"/>
              </a:rPr>
              <a:t>xss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’)</a:t>
            </a:r>
            <a:endParaRPr lang="en-US" sz="2400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62BC4-0A85-40C0-8AE4-E5D4EFDBC05F}"/>
              </a:ext>
            </a:extLst>
          </p:cNvPr>
          <p:cNvSpPr txBox="1"/>
          <p:nvPr/>
        </p:nvSpPr>
        <p:spPr>
          <a:xfrm>
            <a:off x="857793" y="4442407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English&amp;&lt;/select&gt;&lt;body onload=alert(‘</a:t>
            </a:r>
            <a:r>
              <a:rPr lang="en-US" sz="2400" b="1" dirty="0" err="1">
                <a:solidFill>
                  <a:srgbClr val="000000"/>
                </a:solidFill>
                <a:latin typeface="roboto" panose="02000000000000000000" pitchFamily="2" charset="0"/>
              </a:rPr>
              <a:t>xss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’)</a:t>
            </a:r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E4B9482F-1653-42C6-938D-08042FA6EDDE}"/>
              </a:ext>
            </a:extLst>
          </p:cNvPr>
          <p:cNvSpPr txBox="1"/>
          <p:nvPr/>
        </p:nvSpPr>
        <p:spPr>
          <a:xfrm>
            <a:off x="8043929" y="336922"/>
            <a:ext cx="391271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High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3FF8F-61F7-4684-B5B4-59181650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83" y="1895623"/>
            <a:ext cx="925006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E4B9482F-1653-42C6-938D-08042FA6EDDE}"/>
              </a:ext>
            </a:extLst>
          </p:cNvPr>
          <p:cNvSpPr txBox="1"/>
          <p:nvPr/>
        </p:nvSpPr>
        <p:spPr>
          <a:xfrm>
            <a:off x="8043929" y="336922"/>
            <a:ext cx="440597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Impossible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A3832-FFF3-4BD1-9DBE-4E8DE98F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8" y="1188971"/>
            <a:ext cx="8440328" cy="268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CFADD-B17D-4F30-BA15-B5B67D70D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1" y="3987862"/>
            <a:ext cx="8430802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793CE-AB2A-4D47-9909-9E1937BC7A54}"/>
              </a:ext>
            </a:extLst>
          </p:cNvPr>
          <p:cNvCxnSpPr>
            <a:cxnSpLocks/>
          </p:cNvCxnSpPr>
          <p:nvPr/>
        </p:nvCxnSpPr>
        <p:spPr>
          <a:xfrm>
            <a:off x="4629778" y="2153487"/>
            <a:ext cx="2535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FE8629-0286-48DF-9E47-4B32FB47E9E2}"/>
              </a:ext>
            </a:extLst>
          </p:cNvPr>
          <p:cNvCxnSpPr>
            <a:cxnSpLocks/>
          </p:cNvCxnSpPr>
          <p:nvPr/>
        </p:nvCxnSpPr>
        <p:spPr>
          <a:xfrm>
            <a:off x="4993193" y="4873240"/>
            <a:ext cx="2535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6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9946B-A9C1-4296-BE67-0BFFA910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17" y="1240610"/>
            <a:ext cx="10215164" cy="50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9EACA-4792-4496-9487-F2841512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" y="1313827"/>
            <a:ext cx="8811855" cy="366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C917B-DBF5-45EC-8B74-A31ADC89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745" y="3845647"/>
            <a:ext cx="495369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5085817" y="2361933"/>
            <a:ext cx="6454800" cy="348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598">
              <a:buSzPts val="2400"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Cross</a:t>
            </a:r>
            <a:r>
              <a:rPr lang="ko-KR" alt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dirty="0">
                <a:latin typeface="Helvetica Neue"/>
                <a:ea typeface="Helvetica Neue"/>
                <a:cs typeface="Helvetica Neue"/>
                <a:sym typeface="Helvetica Neue"/>
              </a:rPr>
              <a:t>Site Scripting XSS</a:t>
            </a:r>
          </a:p>
          <a:p>
            <a:pPr marL="101598">
              <a:buSzPts val="2400"/>
            </a:pP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48722"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Basic Overview</a:t>
            </a:r>
            <a:endParaRPr sz="226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09585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Hands on </a:t>
            </a:r>
          </a:p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Low  </a:t>
            </a:r>
          </a:p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Medium </a:t>
            </a:r>
          </a:p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</a:t>
            </a:r>
          </a:p>
          <a:p>
            <a:pPr marL="609585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Prevent XSS</a:t>
            </a:r>
          </a:p>
          <a:p>
            <a:pPr marL="609585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XSS attack automation (Puppeteer)</a:t>
            </a:r>
            <a:endParaRPr sz="2267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018667" y="1114667"/>
            <a:ext cx="32512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3600" b="1">
                <a:latin typeface="Helvetica Neue"/>
                <a:ea typeface="Helvetica Neue"/>
                <a:cs typeface="Helvetica Neue"/>
                <a:sym typeface="Helvetica Neue"/>
              </a:rPr>
              <a:t>Contents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600951" y="959483"/>
            <a:ext cx="361255" cy="766372"/>
            <a:chOff x="5611100" y="1755150"/>
            <a:chExt cx="446950" cy="738600"/>
          </a:xfrm>
        </p:grpSpPr>
        <p:sp>
          <p:nvSpPr>
            <p:cNvPr id="67" name="Google Shape;67;p14"/>
            <p:cNvSpPr/>
            <p:nvPr/>
          </p:nvSpPr>
          <p:spPr>
            <a:xfrm>
              <a:off x="561110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797375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983650" y="1755150"/>
              <a:ext cx="74400" cy="738600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401911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8EFD9-FC2F-460E-85AA-9C90F380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3" y="1387119"/>
            <a:ext cx="10421804" cy="3362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07EE4-2FBD-4567-9651-00E1D3D3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228127"/>
            <a:ext cx="500132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391360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F4873-444C-41F4-A7FE-92E9EFE16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46" y="1939613"/>
            <a:ext cx="7141250" cy="35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5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391360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17D83-5FFF-49FD-8CFC-6E5681C1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1" y="1439106"/>
            <a:ext cx="9164329" cy="3839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F43C6E-50F9-4BD9-BE6A-442405870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157" y="4096728"/>
            <a:ext cx="502990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391360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High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26673-4A17-48BA-A184-F2E74F61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59" y="1957114"/>
            <a:ext cx="8407674" cy="2943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2F97E-C8FA-4F06-80A3-3CEF1EEB9C42}"/>
              </a:ext>
            </a:extLst>
          </p:cNvPr>
          <p:cNvSpPr txBox="1"/>
          <p:nvPr/>
        </p:nvSpPr>
        <p:spPr>
          <a:xfrm>
            <a:off x="2645772" y="5767940"/>
            <a:ext cx="6473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“There are several ways to execute payload”</a:t>
            </a:r>
          </a:p>
        </p:txBody>
      </p:sp>
    </p:spTree>
    <p:extLst>
      <p:ext uri="{BB962C8B-B14F-4D97-AF65-F5344CB8AC3E}">
        <p14:creationId xmlns:p14="http://schemas.microsoft.com/office/powerpoint/2010/main" val="853520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Reflected XSS</a:t>
            </a:r>
            <a:endParaRPr lang="en-US"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440597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Impossible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42BD5-C080-4CDC-AD2F-A3493752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60" y="1671783"/>
            <a:ext cx="9148380" cy="42718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0317BF-7287-4E1F-98DF-6BAF0C628030}"/>
              </a:ext>
            </a:extLst>
          </p:cNvPr>
          <p:cNvCxnSpPr>
            <a:cxnSpLocks/>
          </p:cNvCxnSpPr>
          <p:nvPr/>
        </p:nvCxnSpPr>
        <p:spPr>
          <a:xfrm>
            <a:off x="2598755" y="4070210"/>
            <a:ext cx="1533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7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85F92-AE13-4D63-8436-2AE9A059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60" y="1277957"/>
            <a:ext cx="9273878" cy="50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9BA53-8170-421E-BAC2-777E17B4C40B}"/>
              </a:ext>
            </a:extLst>
          </p:cNvPr>
          <p:cNvSpPr txBox="1"/>
          <p:nvPr/>
        </p:nvSpPr>
        <p:spPr>
          <a:xfrm>
            <a:off x="792480" y="1476146"/>
            <a:ext cx="1060704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The most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dangerous cross-site scripting vulnerability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Arises whenever a web application stores user-supplied data for later use in the backend without performing any filter or input sanitization.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Commonly seen in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Forum or Message Board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Blog comments of any post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Shopping cart of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412225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8906-8FF9-4358-A7FF-4A3B04AD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45" y="1313856"/>
            <a:ext cx="6479055" cy="5214219"/>
          </a:xfrm>
          <a:prstGeom prst="rect">
            <a:avLst/>
          </a:prstGeom>
        </p:spPr>
      </p:pic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CAA32225-78BB-4FA7-8F8A-00D732A83035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9671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8906-8FF9-4358-A7FF-4A3B04AD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45" y="1313856"/>
            <a:ext cx="6479055" cy="5214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42814-D690-4A1B-972A-67E2AC244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95" y="4352985"/>
            <a:ext cx="8061010" cy="2382317"/>
          </a:xfrm>
          <a:prstGeom prst="rect">
            <a:avLst/>
          </a:prstGeom>
        </p:spPr>
      </p:pic>
      <p:sp>
        <p:nvSpPr>
          <p:cNvPr id="5" name="Google Shape;86;p16">
            <a:extLst>
              <a:ext uri="{FF2B5EF4-FFF2-40B4-BE49-F238E27FC236}">
                <a16:creationId xmlns:a16="http://schemas.microsoft.com/office/drawing/2014/main" id="{584F33BE-8C39-4499-A79F-078A662FEA91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843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41D32E97-5564-4766-967F-2095BD3A9D0A}"/>
              </a:ext>
            </a:extLst>
          </p:cNvPr>
          <p:cNvSpPr txBox="1"/>
          <p:nvPr/>
        </p:nvSpPr>
        <p:spPr>
          <a:xfrm>
            <a:off x="8043929" y="336922"/>
            <a:ext cx="40210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Medium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FA7EC-B542-4489-9902-F2F46A7F1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75"/>
          <a:stretch/>
        </p:blipFill>
        <p:spPr>
          <a:xfrm>
            <a:off x="1727199" y="2216861"/>
            <a:ext cx="8500533" cy="36798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53022E-F093-420E-8B6E-070443F601BC}"/>
              </a:ext>
            </a:extLst>
          </p:cNvPr>
          <p:cNvCxnSpPr>
            <a:cxnSpLocks/>
          </p:cNvCxnSpPr>
          <p:nvPr/>
        </p:nvCxnSpPr>
        <p:spPr>
          <a:xfrm>
            <a:off x="2386112" y="4456421"/>
            <a:ext cx="25359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18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397800" y="2896401"/>
            <a:ext cx="739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Cross Site Scripting (XSS) </a:t>
            </a:r>
            <a:endParaRPr lang="en-US" sz="2267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ABCFE-7B39-44EC-8903-67377760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6" y="1419415"/>
            <a:ext cx="10116962" cy="4848902"/>
          </a:xfrm>
          <a:prstGeom prst="rect">
            <a:avLst/>
          </a:prstGeom>
        </p:spPr>
      </p:pic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41D32E97-5564-4766-967F-2095BD3A9D0A}"/>
              </a:ext>
            </a:extLst>
          </p:cNvPr>
          <p:cNvSpPr txBox="1"/>
          <p:nvPr/>
        </p:nvSpPr>
        <p:spPr>
          <a:xfrm>
            <a:off x="8043929" y="336922"/>
            <a:ext cx="40210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High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53022E-F093-420E-8B6E-070443F601BC}"/>
              </a:ext>
            </a:extLst>
          </p:cNvPr>
          <p:cNvCxnSpPr>
            <a:cxnSpLocks/>
          </p:cNvCxnSpPr>
          <p:nvPr/>
        </p:nvCxnSpPr>
        <p:spPr>
          <a:xfrm>
            <a:off x="1954311" y="4363288"/>
            <a:ext cx="47597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21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CD742-8749-47E8-8296-0B1E1FC1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77" y="1451089"/>
            <a:ext cx="9294523" cy="5029503"/>
          </a:xfrm>
          <a:prstGeom prst="rect">
            <a:avLst/>
          </a:prstGeom>
        </p:spPr>
      </p:pic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41D32E97-5564-4766-967F-2095BD3A9D0A}"/>
              </a:ext>
            </a:extLst>
          </p:cNvPr>
          <p:cNvSpPr txBox="1"/>
          <p:nvPr/>
        </p:nvSpPr>
        <p:spPr>
          <a:xfrm>
            <a:off x="8043929" y="336922"/>
            <a:ext cx="42750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Impossible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53022E-F093-420E-8B6E-070443F601BC}"/>
              </a:ext>
            </a:extLst>
          </p:cNvPr>
          <p:cNvCxnSpPr>
            <a:cxnSpLocks/>
          </p:cNvCxnSpPr>
          <p:nvPr/>
        </p:nvCxnSpPr>
        <p:spPr>
          <a:xfrm>
            <a:off x="1522511" y="3956888"/>
            <a:ext cx="25414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63DD84-82EC-4FC3-8351-D6775F912F3E}"/>
              </a:ext>
            </a:extLst>
          </p:cNvPr>
          <p:cNvCxnSpPr>
            <a:cxnSpLocks/>
          </p:cNvCxnSpPr>
          <p:nvPr/>
        </p:nvCxnSpPr>
        <p:spPr>
          <a:xfrm>
            <a:off x="1522511" y="4769688"/>
            <a:ext cx="25414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8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397800" y="2896401"/>
            <a:ext cx="739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How to prevent XSS vulnerability</a:t>
            </a:r>
            <a:endParaRPr lang="en-US" sz="2267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28041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How to prevent XSS attacks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F8840-E536-49C4-9221-C8655EC6F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/>
          <a:stretch/>
        </p:blipFill>
        <p:spPr>
          <a:xfrm>
            <a:off x="761524" y="1456266"/>
            <a:ext cx="10764752" cy="42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6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397800" y="2896401"/>
            <a:ext cx="739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XSS attack automation</a:t>
            </a:r>
            <a:endParaRPr lang="en-US" sz="2267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253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B8F4-4DA8-45D8-B89D-CE7CEF183FE2}"/>
              </a:ext>
            </a:extLst>
          </p:cNvPr>
          <p:cNvSpPr txBox="1"/>
          <p:nvPr/>
        </p:nvSpPr>
        <p:spPr>
          <a:xfrm>
            <a:off x="792480" y="1476146"/>
            <a:ext cx="106070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Cross-Site Scripting (XSS)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attacks are a type of injection, in which 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malicious scripts are injected into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otherwise benign and trusted websites. XSS attacks occur 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when an attacker uses a web application to send malicious code, generally in the form of a browser side script, to a different end user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Flaws that allow these attacks to succeed are quite widespread and occur anywhere a web application uses input from a user within the output it generates without validating or encoding it.</a:t>
            </a:r>
          </a:p>
        </p:txBody>
      </p:sp>
    </p:spTree>
    <p:extLst>
      <p:ext uri="{BB962C8B-B14F-4D97-AF65-F5344CB8AC3E}">
        <p14:creationId xmlns:p14="http://schemas.microsoft.com/office/powerpoint/2010/main" val="419237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0741A-24BB-4E67-97A2-465E99AB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96" y="1294936"/>
            <a:ext cx="7140504" cy="489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417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397800" y="2896401"/>
            <a:ext cx="7396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Hands-on DVWA</a:t>
            </a:r>
            <a:endParaRPr lang="en-US" sz="2267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E414A-ABD6-4F7A-89C5-C3BECBCA1A35}"/>
              </a:ext>
            </a:extLst>
          </p:cNvPr>
          <p:cNvSpPr txBox="1"/>
          <p:nvPr/>
        </p:nvSpPr>
        <p:spPr>
          <a:xfrm>
            <a:off x="4002542" y="3930721"/>
            <a:ext cx="6094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Low Level  </a:t>
            </a:r>
          </a:p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Medium </a:t>
            </a:r>
            <a:r>
              <a:rPr lang="en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Level</a:t>
            </a:r>
            <a:endParaRPr lang="en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66785" lvl="1" indent="-448722">
              <a:buClr>
                <a:schemeClr val="dk1"/>
              </a:buClr>
              <a:buSzPts val="1700"/>
              <a:buFont typeface="Helvetica Neue Light"/>
              <a:buChar char="-"/>
            </a:pPr>
            <a:r>
              <a:rPr lang="en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204417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2A6EE-8979-4349-B583-D184E76E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63" y="1065696"/>
            <a:ext cx="8714667" cy="56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5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6A9C7-7EF7-4D7D-BEE6-425A05460952}"/>
              </a:ext>
            </a:extLst>
          </p:cNvPr>
          <p:cNvSpPr txBox="1"/>
          <p:nvPr/>
        </p:nvSpPr>
        <p:spPr>
          <a:xfrm>
            <a:off x="792480" y="1476146"/>
            <a:ext cx="106070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client-side JavaScript takes input from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any attacker-controllable source </a:t>
            </a: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and passes it without validation into a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sink that execute code dynamically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Attacker-controllable source can be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responsible for accepting some input or an object properties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An object properties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Parameters of the URL which accepts user input.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solidFill>
                  <a:srgbClr val="000000"/>
                </a:solidFill>
                <a:latin typeface="roboto" panose="02000000000000000000" pitchFamily="2" charset="0"/>
              </a:rPr>
              <a:t>E.g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  <a:r>
              <a:rPr lang="en-US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location.search</a:t>
            </a: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location.href</a:t>
            </a: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document.referrer</a:t>
            </a: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document.location</a:t>
            </a:r>
            <a:r>
              <a:rPr 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Sink is the reflection point that eventually executes the malicious JavaScript injected through the source.  Example of execution sink : </a:t>
            </a:r>
            <a:r>
              <a:rPr lang="en-US" dirty="0" err="1">
                <a:solidFill>
                  <a:srgbClr val="000000"/>
                </a:solidFill>
                <a:latin typeface="roboto" panose="02000000000000000000" pitchFamily="2" charset="0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roboto" panose="02000000000000000000" pitchFamily="2" charset="0"/>
              </a:rPr>
              <a:t>document.writeln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roboto" panose="02000000000000000000" pitchFamily="2" charset="0"/>
              </a:rPr>
              <a:t>element.innerHTML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0C0B5-9129-4FDA-8065-84EC87502F15}"/>
              </a:ext>
            </a:extLst>
          </p:cNvPr>
          <p:cNvSpPr txBox="1"/>
          <p:nvPr/>
        </p:nvSpPr>
        <p:spPr>
          <a:xfrm>
            <a:off x="857794" y="5792496"/>
            <a:ext cx="10319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“DOM-based XSS is all about playing with Source and Executable Sink”</a:t>
            </a:r>
          </a:p>
        </p:txBody>
      </p:sp>
    </p:spTree>
    <p:extLst>
      <p:ext uri="{BB962C8B-B14F-4D97-AF65-F5344CB8AC3E}">
        <p14:creationId xmlns:p14="http://schemas.microsoft.com/office/powerpoint/2010/main" val="43882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6">
            <a:extLst>
              <a:ext uri="{FF2B5EF4-FFF2-40B4-BE49-F238E27FC236}">
                <a16:creationId xmlns:a16="http://schemas.microsoft.com/office/drawing/2014/main" id="{D0191C86-8B2B-47A5-BF6F-03072F185D71}"/>
              </a:ext>
            </a:extLst>
          </p:cNvPr>
          <p:cNvSpPr txBox="1"/>
          <p:nvPr/>
        </p:nvSpPr>
        <p:spPr>
          <a:xfrm>
            <a:off x="761524" y="329925"/>
            <a:ext cx="460241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DOM-Based XSS</a:t>
            </a:r>
            <a:endParaRPr sz="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8133C-6477-4080-9F2E-6FE29F87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377387"/>
            <a:ext cx="11574490" cy="4180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C17FB-EFD6-4F53-BCE0-538B5BBC38D4}"/>
              </a:ext>
            </a:extLst>
          </p:cNvPr>
          <p:cNvSpPr txBox="1"/>
          <p:nvPr/>
        </p:nvSpPr>
        <p:spPr>
          <a:xfrm>
            <a:off x="857793" y="5792496"/>
            <a:ext cx="106130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“First step is to find potential source where we can inject our XSS payload”</a:t>
            </a:r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5B4AA861-127C-4B7A-9330-FD460965214D}"/>
              </a:ext>
            </a:extLst>
          </p:cNvPr>
          <p:cNvSpPr txBox="1"/>
          <p:nvPr/>
        </p:nvSpPr>
        <p:spPr>
          <a:xfrm>
            <a:off x="8043929" y="336922"/>
            <a:ext cx="3426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Level : Low</a:t>
            </a:r>
            <a:endParaRPr sz="900" b="1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195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583</Words>
  <Application>Microsoft Office PowerPoint</Application>
  <PresentationFormat>Widescreen</PresentationFormat>
  <Paragraphs>99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Helvetica Neue</vt:lpstr>
      <vt:lpstr>Helvetica Neue Light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Yun, Sangwook</dc:creator>
  <cp:lastModifiedBy>Yun, Sangwook</cp:lastModifiedBy>
  <cp:revision>52</cp:revision>
  <dcterms:created xsi:type="dcterms:W3CDTF">2022-08-19T04:44:15Z</dcterms:created>
  <dcterms:modified xsi:type="dcterms:W3CDTF">2022-10-29T19:59:03Z</dcterms:modified>
</cp:coreProperties>
</file>